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2"/>
  </p:notesMasterIdLst>
  <p:sldIdLst>
    <p:sldId id="32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6FB44-AF5D-44E3-A1EE-FDBF119255B5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B6A4A-1E4C-4617-A039-64CC7D17B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600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342E7B-94F6-4BD9-9D46-0754F9AB6EE8}" type="slidenum">
              <a:rPr lang="ru-RU">
                <a:latin typeface="Tahoma" charset="0"/>
              </a:rPr>
              <a:pPr eaLnBrk="1" hangingPunct="1"/>
              <a:t>1</a:t>
            </a:fld>
            <a:endParaRPr lang="ru-RU">
              <a:latin typeface="Tahoma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E916-BD30-4349-837C-AD587EBF8E6F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FEA8-8F48-45B5-A992-D6E2990C348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E916-BD30-4349-837C-AD587EBF8E6F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FEA8-8F48-45B5-A992-D6E2990C34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E916-BD30-4349-837C-AD587EBF8E6F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FEA8-8F48-45B5-A992-D6E2990C34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E916-BD30-4349-837C-AD587EBF8E6F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FEA8-8F48-45B5-A992-D6E2990C348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E916-BD30-4349-837C-AD587EBF8E6F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FEA8-8F48-45B5-A992-D6E2990C34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E916-BD30-4349-837C-AD587EBF8E6F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FEA8-8F48-45B5-A992-D6E2990C34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E916-BD30-4349-837C-AD587EBF8E6F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FEA8-8F48-45B5-A992-D6E2990C34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E916-BD30-4349-837C-AD587EBF8E6F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FEA8-8F48-45B5-A992-D6E2990C34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E916-BD30-4349-837C-AD587EBF8E6F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FEA8-8F48-45B5-A992-D6E2990C34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E916-BD30-4349-837C-AD587EBF8E6F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FEA8-8F48-45B5-A992-D6E2990C34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E916-BD30-4349-837C-AD587EBF8E6F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FEA8-8F48-45B5-A992-D6E2990C34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D27E916-BD30-4349-837C-AD587EBF8E6F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73FFEA8-8F48-45B5-A992-D6E2990C348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1"/>
          <p:cNvSpPr>
            <a:spLocks noChangeArrowheads="1"/>
          </p:cNvSpPr>
          <p:nvPr/>
        </p:nvSpPr>
        <p:spPr bwMode="auto">
          <a:xfrm>
            <a:off x="179388" y="188913"/>
            <a:ext cx="87137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ru-RU" sz="1400">
                <a:solidFill>
                  <a:srgbClr val="FFFF00"/>
                </a:solidFill>
              </a:rPr>
              <a:t>МИНИСТЕРСТВО </a:t>
            </a:r>
            <a:r>
              <a:rPr kumimoji="1" lang="en-US" sz="1400">
                <a:solidFill>
                  <a:srgbClr val="FFFF00"/>
                </a:solidFill>
              </a:rPr>
              <a:t> </a:t>
            </a:r>
            <a:r>
              <a:rPr kumimoji="1" lang="ru-RU" sz="1400">
                <a:solidFill>
                  <a:srgbClr val="FFFF00"/>
                </a:solidFill>
              </a:rPr>
              <a:t>ОБРАЗОВАНИЯ И НАУКИ РОССИЙСКОЙ ФЕДЕРАЦИИ</a:t>
            </a:r>
          </a:p>
          <a:p>
            <a:pPr algn="ctr"/>
            <a:r>
              <a:rPr kumimoji="1" lang="ru-RU" sz="1400">
                <a:solidFill>
                  <a:srgbClr val="FFFF00"/>
                </a:solidFill>
              </a:rPr>
              <a:t>ФЕДЕРАЛЬНОЕ ГОСУДАРСТВЕННОЕ БЮДЖЕТНОЕ ОБРАЗОВАТЕЛЬНОЕ</a:t>
            </a:r>
          </a:p>
          <a:p>
            <a:pPr algn="ctr"/>
            <a:r>
              <a:rPr kumimoji="1" lang="ru-RU" sz="1400">
                <a:solidFill>
                  <a:srgbClr val="FFFF00"/>
                </a:solidFill>
              </a:rPr>
              <a:t>УЧРЕЖДЕНИЕ ВЫСШЕГО ОБРАЗОВАНИЯ</a:t>
            </a:r>
          </a:p>
          <a:p>
            <a:pPr algn="ctr"/>
            <a:r>
              <a:rPr kumimoji="1" lang="ru-RU" sz="1400">
                <a:solidFill>
                  <a:srgbClr val="FFFF00"/>
                </a:solidFill>
              </a:rPr>
              <a:t>«РОСТОВСКИЙ ГОСУДАРСТВЕННЫЙ ЭКОНОМИЧЕСКИЙ УНИВЕРСИТЕТ (РИНХ)»</a:t>
            </a:r>
            <a:endParaRPr lang="ru-RU" sz="1400"/>
          </a:p>
        </p:txBody>
      </p:sp>
      <p:sp>
        <p:nvSpPr>
          <p:cNvPr id="3075" name="Прямоугольник 2"/>
          <p:cNvSpPr>
            <a:spLocks noChangeArrowheads="1"/>
          </p:cNvSpPr>
          <p:nvPr/>
        </p:nvSpPr>
        <p:spPr bwMode="auto">
          <a:xfrm>
            <a:off x="3149600" y="2806700"/>
            <a:ext cx="25892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1" lang="ru-RU" sz="1400">
                <a:solidFill>
                  <a:srgbClr val="FFFF00"/>
                </a:solidFill>
              </a:rPr>
              <a:t>ЮРИДИЧЕСКИЙ ФАКУЛЬТЕТ </a:t>
            </a:r>
            <a:endParaRPr lang="ru-RU" sz="1400"/>
          </a:p>
        </p:txBody>
      </p:sp>
      <p:sp>
        <p:nvSpPr>
          <p:cNvPr id="4" name="Прямоугольник 3"/>
          <p:cNvSpPr/>
          <p:nvPr/>
        </p:nvSpPr>
        <p:spPr>
          <a:xfrm>
            <a:off x="241300" y="3224213"/>
            <a:ext cx="8713788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КАФЕДРА СУДЕБНОЙ ЭКСПЕРТИЗЫ И КРИМИНАЛИСТИКИ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76513" y="3789363"/>
            <a:ext cx="411480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ИНФОРМАЦИОННЫЙ МАТЕРИАЛ</a:t>
            </a:r>
          </a:p>
        </p:txBody>
      </p:sp>
      <p:sp>
        <p:nvSpPr>
          <p:cNvPr id="3078" name="Прямоугольник 5"/>
          <p:cNvSpPr>
            <a:spLocks noChangeArrowheads="1"/>
          </p:cNvSpPr>
          <p:nvPr/>
        </p:nvSpPr>
        <p:spPr bwMode="auto">
          <a:xfrm>
            <a:off x="241300" y="4292600"/>
            <a:ext cx="87852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200" b="1" dirty="0">
                <a:solidFill>
                  <a:srgbClr val="FFC000"/>
                </a:solidFill>
              </a:rPr>
              <a:t>«ТЕОРЕТИЧЕСКИЕ ОСНОВЫ КРИМИНАЛИСТИКИ»</a:t>
            </a:r>
          </a:p>
          <a:p>
            <a:pPr algn="ctr"/>
            <a:endParaRPr lang="ru-RU" sz="3200" b="1" dirty="0">
              <a:solidFill>
                <a:srgbClr val="FFC000"/>
              </a:solidFill>
            </a:endParaRPr>
          </a:p>
        </p:txBody>
      </p:sp>
      <p:pic>
        <p:nvPicPr>
          <p:cNvPr id="3079" name="Picture 8" descr="C:\Users\Leon\Desktop\ЛОГОТИП РИНХ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222375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8381490"/>
      </p:ext>
    </p:extLst>
  </p:cSld>
  <p:clrMapOvr>
    <a:masterClrMapping/>
  </p:clrMapOvr>
  <p:transition spd="slow" advTm="1683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Это приводит к тому, что личность в расследовании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нередко становится марионеткой и приложением к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методике расследования отдельных видов преступлений.</a:t>
            </a:r>
          </a:p>
          <a:p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Обезличивание приводит к потерям информации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на тактическом и стратегическом уровнях, к тому, что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упускается та методологическая нить, которая ведет к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раскрытию преступления.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444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Можно предложить в качестве </a:t>
            </a:r>
            <a:r>
              <a:rPr lang="ru-RU" sz="2800" b="1" dirty="0" err="1" smtClean="0">
                <a:solidFill>
                  <a:srgbClr val="FFC000"/>
                </a:solidFill>
              </a:rPr>
              <a:t>критериальной</a:t>
            </a:r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основы криминалистики как науки — смысл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жизни, личностный смысл...</a:t>
            </a:r>
          </a:p>
          <a:p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Смысл — это отношение действия к мотиву.</a:t>
            </a:r>
          </a:p>
          <a:p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Раскрыть преступление — определить смысл действия применительно к ситуации и конкретной личности, т.е. определить действия.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672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340768"/>
            <a:ext cx="80648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Теория деятельности предполагает раскрытие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смысла:</a:t>
            </a:r>
          </a:p>
          <a:p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• содержательно (способ совершения преступления);</a:t>
            </a:r>
          </a:p>
          <a:p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• Функционально (переживание субъективной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значимости способа действия).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673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36712"/>
            <a:ext cx="80648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Между содержательными и функциональными элементами смысла находится связь, которая имеет двухканальный вариант:</a:t>
            </a:r>
          </a:p>
          <a:p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- связь благоприятствования;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связь препятствования содержанию действия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(преступления).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547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Между этими двумя видами связей постоянно развивается борьба мотивов, которые вызывают рождение смысловых систем:</a:t>
            </a:r>
          </a:p>
          <a:p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• обнаружение смысла (в том числе жизни и смерти...);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• потеря смысла (кризисные ситуации);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• сокрытие смысла (от других и от себя);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• «</a:t>
            </a:r>
            <a:r>
              <a:rPr lang="ru-RU" sz="2800" b="1" dirty="0" err="1" smtClean="0">
                <a:solidFill>
                  <a:srgbClr val="FFC000"/>
                </a:solidFill>
              </a:rPr>
              <a:t>преградность</a:t>
            </a:r>
            <a:r>
              <a:rPr lang="ru-RU" sz="2800" b="1" dirty="0" smtClean="0">
                <a:solidFill>
                  <a:srgbClr val="FFC000"/>
                </a:solidFill>
              </a:rPr>
              <a:t>» смыслов, которые активизируют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одни смыслы, преграждают мотивационную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дорогу другим смыслам.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675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745924"/>
            <a:ext cx="82809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Демонстрация значимости смысла действий направлена на анализ закономерностей становления и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функционирования динамических смысловых систем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личностей, ситуационно включенных в систему уголовного судопроизводства.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73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6729" y="404664"/>
            <a:ext cx="81369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Криминалистика — это наука, центрированная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на личность, определившую механизмы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совершения и раскрытия преступлений, закономерности обвинения и защиты по уголовным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делам.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6729" y="3212976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Восприятие криминалистики гармонично отражает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преступление и раскрытие как </a:t>
            </a:r>
            <a:r>
              <a:rPr lang="ru-RU" sz="2800" b="1" dirty="0" err="1" smtClean="0">
                <a:solidFill>
                  <a:srgbClr val="FFC000"/>
                </a:solidFill>
              </a:rPr>
              <a:t>двуединство</a:t>
            </a:r>
            <a:r>
              <a:rPr lang="ru-RU" sz="2800" b="1" dirty="0" smtClean="0">
                <a:solidFill>
                  <a:srgbClr val="FFC000"/>
                </a:solidFill>
              </a:rPr>
              <a:t> напряженной конкуренции двух систем: 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преступной и следственной...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163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1738" y="1340768"/>
            <a:ext cx="80648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Чтобы раскрыть преступление (скрытую за ним истину), надо сделать первый шаг — построить модель реальной преступной ситуации.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95736" y="548680"/>
            <a:ext cx="39709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Предмет криминалистики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9856" y="3068960"/>
            <a:ext cx="80648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Последующую систему действий можно перевести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в определенный алгоритм, использование которого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должно обеспечить приближение к истине в процессах изучения криминалистики раскрытия реального преступного действия.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86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916832"/>
            <a:ext cx="79928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Важным аспектом по раскрытию, расследованию и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предупреждению преступлений является информационно- познавательная структура деятельности.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9825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Элементами указанной структуры являются:</a:t>
            </a:r>
          </a:p>
          <a:p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1. Уголовно-релевантные (т. е. содержащие информацию о предмете уголовного расследования)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события, процессы, факты.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2. Механизм их отражения в окружающей среде.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3. Процессы обнаружения, извлечения, фиксации,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передачи и исследования информации, относящейся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к расследуемому событию.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840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060848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Новый век вытесняет старые представления. 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Нам судьбой предоставлена пограничная, переходная полоса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к новой эпохе, которая отличается новой агрессией,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новыми преступными интеллектуальными формами и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изобретениями, которые предстоит раскрыть.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4570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836712"/>
            <a:ext cx="8280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Основным объектом криминалистического исследования является человеческая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деятельность: </a:t>
            </a:r>
          </a:p>
          <a:p>
            <a:endParaRPr lang="ru-RU" sz="2800" b="1" dirty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с одной стороны, поведение преступника (в первую очередь как объекта познания),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с другой — деятельность криминалиста как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объекта управления и оптимизации.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293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Предметом криминалистики становятся закономерности и парадоксы:</a:t>
            </a:r>
          </a:p>
          <a:p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• совершения и сокрытия преступлений;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• предварительного расследования;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• экспертного исследования вещественных доказательств;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• судебного разбирательства;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• обвинения и защиты по уголовным делам;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• создания методов раскрытия и расследования.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0173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Содержание и структура общей теории криминалистики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844824"/>
            <a:ext cx="835292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Элементами общей теории криминалистики,  можно считать: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1. Введение в криминалистику. Понятие криминалистики, ее задач, целей, системообразующих элементов.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2. Положения, отражающие объективные закономерности механизма преступления (с позиций криминалистики).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86456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80728"/>
            <a:ext cx="8280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3. Положения, отражающие объективные закономерности:</a:t>
            </a:r>
          </a:p>
          <a:p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- возникновения информации о преступлении и преступнике;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собирания оценки и использования доказательств.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(Они являются базой для разработки рекомендаций,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средств и методов борьбы с преступностью.)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876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836712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На основе закономерностей действительности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могут разрабатываться частные криминалистические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теории:</a:t>
            </a:r>
          </a:p>
          <a:p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- криминалистическое учение о навыках;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криминалистическое учение о способе совершения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и сокрытии преступлений;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криминалистическое учение о механизмах </a:t>
            </a:r>
            <a:r>
              <a:rPr lang="ru-RU" sz="2800" b="1" dirty="0" err="1" smtClean="0">
                <a:solidFill>
                  <a:srgbClr val="FFC000"/>
                </a:solidFill>
              </a:rPr>
              <a:t>следообразования</a:t>
            </a:r>
            <a:r>
              <a:rPr lang="ru-RU" sz="2800" b="1" dirty="0" smtClean="0">
                <a:solidFill>
                  <a:srgbClr val="FFC000"/>
                </a:solidFill>
              </a:rPr>
              <a:t> (получившее прижившееся название «</a:t>
            </a:r>
            <a:r>
              <a:rPr lang="ru-RU" sz="2800" b="1" dirty="0" err="1" smtClean="0">
                <a:solidFill>
                  <a:srgbClr val="FFC000"/>
                </a:solidFill>
              </a:rPr>
              <a:t>следоведение</a:t>
            </a:r>
            <a:r>
              <a:rPr lang="ru-RU" sz="2800" b="1" dirty="0" smtClean="0">
                <a:solidFill>
                  <a:srgbClr val="FFC000"/>
                </a:solidFill>
              </a:rPr>
              <a:t>»);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4935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0688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криминалистическое учение о признаках;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криминалистическое учение о фиксации доказательственной информации;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учение о криминалистической регистрации;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теория криминалистической идентификации;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криминалистическое учение о розыске;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общие принципы теории криминалистических экспертных исследований;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криминалистическая теория причинности;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учение о криминалистических версиях и о планировании исследований;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теория криминалистического прогнозирования и др.</a:t>
            </a:r>
          </a:p>
        </p:txBody>
      </p:sp>
    </p:spTree>
    <p:extLst>
      <p:ext uri="{BB962C8B-B14F-4D97-AF65-F5344CB8AC3E}">
        <p14:creationId xmlns:p14="http://schemas.microsoft.com/office/powerpoint/2010/main" val="361106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548680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На сегодняшний день можно дополнить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перечень системой разрабатываемых частных теорий, учений и правил:</a:t>
            </a:r>
          </a:p>
          <a:p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- криминалистическая </a:t>
            </a:r>
            <a:r>
              <a:rPr lang="ru-RU" sz="2800" b="1" dirty="0" err="1" smtClean="0">
                <a:solidFill>
                  <a:srgbClr val="FFC000"/>
                </a:solidFill>
              </a:rPr>
              <a:t>ситуалогия</a:t>
            </a:r>
            <a:r>
              <a:rPr lang="ru-RU" sz="2800" b="1" dirty="0" smtClean="0">
                <a:solidFill>
                  <a:srgbClr val="FFC000"/>
                </a:solidFill>
              </a:rPr>
              <a:t>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криминалистическая эйдология (теория рождения,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развития, оформления и практического использования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криминалистических идей);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криминалистическая </a:t>
            </a:r>
            <a:r>
              <a:rPr lang="ru-RU" sz="2800" b="1" dirty="0" err="1" smtClean="0">
                <a:solidFill>
                  <a:srgbClr val="FFC000"/>
                </a:solidFill>
              </a:rPr>
              <a:t>фактология</a:t>
            </a:r>
            <a:r>
              <a:rPr lang="ru-RU" sz="2800" b="1" dirty="0" smtClean="0">
                <a:solidFill>
                  <a:srgbClr val="FFC000"/>
                </a:solidFill>
              </a:rPr>
              <a:t> (частная криминалистическая теория о фактах — «родителях» доказательств и системах криминалистической аргументации);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7691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- криминалистическая эвристика (частная криминалистическая теория о процессах преобразования информации при ее поиске, анализе, переработке, использовании в нестандартных криминалистических ситуациях);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криминалистическая феноменология (подход к преступлению как оригинальному явлению, единственному в своем роде феномену);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656" y="1782395"/>
            <a:ext cx="83529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- криминалистическая интерпретация;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криминалистическая системотехника;</a:t>
            </a:r>
          </a:p>
          <a:p>
            <a:pPr marL="457200" indent="-457200">
              <a:buFontTx/>
              <a:buChar char="-"/>
            </a:pPr>
            <a:r>
              <a:rPr lang="ru-RU" sz="2800" b="1" dirty="0" smtClean="0">
                <a:solidFill>
                  <a:srgbClr val="FFC000"/>
                </a:solidFill>
              </a:rPr>
              <a:t>криминалистическое программирование 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экспертно-креативных систем и других.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3626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8664" y="548680"/>
            <a:ext cx="828092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Развиваются и новые отрасли криминалистики — своего рода стратегические направления, которые имеют право на собственную методологию, цели и задачи: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криминалистика обвинения, представляющая собой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«колыбель» всех остальных криминалистических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отраслей;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8664" y="3657223"/>
            <a:ext cx="82809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- криминалистика защиты;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криминалистика уголовного розыска;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криминалистика прокурорского надзора (собственная методология которого подпитывается криминалистическими знаниями);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криминалистика хозяйственной деятельности.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926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42892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Отечественная криминалистика развивается по своим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специфическим направлениям. 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Ее богатство не в обилии технических средств, а в интеллекте ученых и практиков-криминалистов.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3573016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Криминалистика стоит перед необходимостью развития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профессиональной компетентности, мощи своего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научного потенциала, способности действовать эффективно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и адресно.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0845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5023" y="620688"/>
            <a:ext cx="80648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Можно пойти еще дальше и выделить </a:t>
            </a:r>
            <a:r>
              <a:rPr lang="ru-RU" sz="2800" b="1" dirty="0" err="1" smtClean="0">
                <a:solidFill>
                  <a:srgbClr val="FFC000"/>
                </a:solidFill>
              </a:rPr>
              <a:t>подотрасли</a:t>
            </a:r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криминалистики:</a:t>
            </a:r>
          </a:p>
          <a:p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- криминалистика убийств (палитра которых перекрывает все разделы криминалистики);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экономическая криминалистика (отражает закономерности фантастического роста экономических преступлений).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041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1369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Если идти еще дальше, то можно выделить появление новых отраслей, родившихся вслед за международной преступностью: </a:t>
            </a:r>
          </a:p>
          <a:p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- международная криминалистика;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284984"/>
            <a:ext cx="828092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- транснациональная криминалистика;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трансграничная криминалистика (отрасль криминалистики, изучающая закономерности совершения и раскрытия преступлений внутри пограничного пространства, между шлагбаумами, за которыми происходит деятельность погранично-таможенных служб).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545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404664"/>
            <a:ext cx="44855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Система криминалистики</a:t>
            </a:r>
            <a:endParaRPr lang="ru-RU" sz="32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340768"/>
            <a:ext cx="84249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C000"/>
                </a:solidFill>
              </a:rPr>
              <a:t>Элементы системы криминалистики:</a:t>
            </a:r>
          </a:p>
          <a:p>
            <a:r>
              <a:rPr lang="ru-RU" sz="2800" dirty="0" smtClean="0">
                <a:solidFill>
                  <a:srgbClr val="FFC000"/>
                </a:solidFill>
              </a:rPr>
              <a:t>1. Теория криминалистики, отражающая систему</a:t>
            </a:r>
          </a:p>
          <a:p>
            <a:r>
              <a:rPr lang="ru-RU" sz="2800" dirty="0" smtClean="0">
                <a:solidFill>
                  <a:srgbClr val="FFC000"/>
                </a:solidFill>
              </a:rPr>
              <a:t>концепций, теорий, учений, понятий.</a:t>
            </a:r>
          </a:p>
          <a:p>
            <a:r>
              <a:rPr lang="ru-RU" sz="2800" dirty="0" smtClean="0">
                <a:solidFill>
                  <a:srgbClr val="FFC000"/>
                </a:solidFill>
              </a:rPr>
              <a:t>2. Методология криминалистики, представляющая</a:t>
            </a:r>
          </a:p>
          <a:p>
            <a:r>
              <a:rPr lang="ru-RU" sz="2800" dirty="0" smtClean="0">
                <a:solidFill>
                  <a:srgbClr val="FFC000"/>
                </a:solidFill>
              </a:rPr>
              <a:t>собой систему методов, применяемых при расследовании</a:t>
            </a:r>
          </a:p>
          <a:p>
            <a:r>
              <a:rPr lang="ru-RU" sz="2800" dirty="0" smtClean="0">
                <a:solidFill>
                  <a:srgbClr val="FFC000"/>
                </a:solidFill>
              </a:rPr>
              <a:t>преступлений, при производстве научной деятельности,</a:t>
            </a:r>
          </a:p>
          <a:p>
            <a:r>
              <a:rPr lang="ru-RU" sz="2800" dirty="0" smtClean="0">
                <a:solidFill>
                  <a:srgbClr val="FFC000"/>
                </a:solidFill>
              </a:rPr>
              <a:t>при выполнении учебной подготовки криминалистов.</a:t>
            </a:r>
            <a:endParaRPr lang="ru-RU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4640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4313" y="548680"/>
            <a:ext cx="8280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3. Стратегия криминалистики — это логико-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психологическое преобразование исходной информации с поэтапным изменением целей и задач от момента возбуждения уголовного дела до его рассмотрения в суде.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4. Криминалистическая тактика — это совокупность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приемов и способов оптимизации следственных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действий и тактических операций.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4478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24744"/>
            <a:ext cx="81369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5. Криминалистическая методика расследования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отдельных преступлений, обеспечивающая следователя знанием особенностей отдельных видов преступлений и системой специфических стратегических и тактических подходов.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7378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428452"/>
            <a:ext cx="80648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6. Криминалистическая техника, представляющая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собой отрасль криминалистики о свойствах, строении и процессах обнаружения следов с использованием специальных методов систем и оборудования.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8941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2680" y="2060848"/>
            <a:ext cx="79928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7. Криминалистическая </a:t>
            </a:r>
            <a:r>
              <a:rPr lang="ru-RU" sz="2800" b="1" dirty="0" err="1" smtClean="0">
                <a:solidFill>
                  <a:srgbClr val="FFC000"/>
                </a:solidFill>
              </a:rPr>
              <a:t>экспертология</a:t>
            </a:r>
            <a:r>
              <a:rPr lang="ru-RU" sz="2800" b="1" dirty="0" smtClean="0">
                <a:solidFill>
                  <a:srgbClr val="FFC000"/>
                </a:solidFill>
              </a:rPr>
              <a:t> — отрасль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криминалистики, включающая в себя гармонизированную систему методик производства и разработки криминалистических экспертиз.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6467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404664"/>
            <a:ext cx="57038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Механизм преступного действия</a:t>
            </a:r>
            <a:endParaRPr lang="ru-RU" sz="32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9127" y="1196752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Если криминалистика — это наука о закономерностях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(парадоксах) совершения, раскрытия и предупреждения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преступлений, то ее отраслью можно считать криминалистику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преступного действия.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5131" y="3140968"/>
            <a:ext cx="823732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Структурно преступная деятельность складывается из следующих элементов: 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субъекты (основные и второстепенные участники), цель, предмет посягательства, преступное поведение, обстановка и результат.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8250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4345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Механизм преступления слагается из следующих элементов: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1. Субъект преступления.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2. Отношение субъекта к преступлению: к своим действиям, их последствиям, к соучастникам.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3. Предмет посягательства.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4. Способ преступления как система детерминированных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действий.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5. Преступный результат.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6. Место, время и другие обстоятельства, относящиеся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к обстановке преступления.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7. Обстоятельства, способствующие или препятствующие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совершению преступления.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8. Поведение и действия лиц, оказавшихся случайными участниками (активными, пассивными) события.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4251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7545" y="1124744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9. Связи и отношения между действиями (способом преступления и преступным результатом), между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участниками события, действиями и обстановкой,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субъектом преступления и предметом посягательства.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76672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rgbClr val="FFC000"/>
                </a:solidFill>
              </a:rPr>
              <a:t>Представляется уместным дополнить список </a:t>
            </a:r>
            <a:r>
              <a:rPr lang="ru-RU" sz="2400" b="1" dirty="0" smtClean="0">
                <a:solidFill>
                  <a:srgbClr val="FFC000"/>
                </a:solidFill>
              </a:rPr>
              <a:t>элементов</a:t>
            </a:r>
            <a:r>
              <a:rPr lang="en-US" sz="2400" b="1" dirty="0" smtClean="0">
                <a:solidFill>
                  <a:srgbClr val="FFC000"/>
                </a:solidFill>
              </a:rPr>
              <a:t>: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7545" y="3140968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10. Наличие или отсутствие негативных обстоятельств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и сопровождающих их «не-связей» (факта разрыва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связей), что свидетельствует об инсценировке.</a:t>
            </a:r>
          </a:p>
          <a:p>
            <a:endParaRPr lang="ru-RU" sz="2400" b="1" dirty="0" smtClean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11. Наличие ошибок субъекта, свидетельствующих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об эмоциональном состоянии и интеллектуальном развитии.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823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052736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Современная интеллектуальная преступная среда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уходит из-под бремени старых стереотипных форм,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формируя новые изощренные и парадоксальные методы.</a:t>
            </a:r>
          </a:p>
          <a:p>
            <a:endParaRPr lang="ru-RU" sz="2400" b="1" dirty="0" smtClean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Современная научная и </a:t>
            </a:r>
            <a:r>
              <a:rPr lang="ru-RU" sz="2400" b="1" dirty="0" err="1" smtClean="0">
                <a:solidFill>
                  <a:srgbClr val="FFC000"/>
                </a:solidFill>
              </a:rPr>
              <a:t>технизированная</a:t>
            </a:r>
            <a:r>
              <a:rPr lang="ru-RU" sz="2400" b="1" dirty="0" smtClean="0">
                <a:solidFill>
                  <a:srgbClr val="FFC000"/>
                </a:solidFill>
              </a:rPr>
              <a:t> парадоксальность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становится закономерным элементом защиты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преступников от правоохранительных органов.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0638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484784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12. Наличие следов, демонстрирующих степень,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склонности к риску субъекта преступления, что свидетельствует о его профессионализме и волевых качествах.</a:t>
            </a:r>
          </a:p>
          <a:p>
            <a:endParaRPr lang="ru-RU" sz="2400" b="1" dirty="0" smtClean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13. Состояние </a:t>
            </a:r>
            <a:r>
              <a:rPr lang="ru-RU" sz="2400" b="1" dirty="0" err="1" smtClean="0">
                <a:solidFill>
                  <a:srgbClr val="FFC000"/>
                </a:solidFill>
              </a:rPr>
              <a:t>предкриминальной</a:t>
            </a:r>
            <a:r>
              <a:rPr lang="ru-RU" sz="2400" b="1" dirty="0" smtClean="0">
                <a:solidFill>
                  <a:srgbClr val="FFC000"/>
                </a:solidFill>
              </a:rPr>
              <a:t> ситуации и </a:t>
            </a:r>
            <a:r>
              <a:rPr lang="ru-RU" sz="2400" b="1" dirty="0" err="1" smtClean="0">
                <a:solidFill>
                  <a:srgbClr val="FFC000"/>
                </a:solidFill>
              </a:rPr>
              <a:t>посткриминальной</a:t>
            </a:r>
            <a:r>
              <a:rPr lang="ru-RU" sz="2400" b="1" dirty="0" smtClean="0">
                <a:solidFill>
                  <a:srgbClr val="FFC000"/>
                </a:solidFill>
              </a:rPr>
              <a:t> ситуации, т.е. то, что было до преступления, и что уже стало после него.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7913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43865"/>
            <a:ext cx="7427033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Ситуация носит двоякий характер</a:t>
            </a:r>
            <a:r>
              <a:rPr lang="en-US" sz="2400" b="1" dirty="0" smtClean="0">
                <a:solidFill>
                  <a:srgbClr val="FFC000"/>
                </a:solidFill>
              </a:rPr>
              <a:t>:</a:t>
            </a:r>
            <a:endParaRPr lang="ru-RU" sz="2400" b="1" dirty="0" smtClean="0">
              <a:solidFill>
                <a:srgbClr val="FFC000"/>
              </a:solidFill>
            </a:endParaRPr>
          </a:p>
          <a:p>
            <a:endParaRPr lang="en-US" sz="2400" b="1" dirty="0" smtClean="0">
              <a:solidFill>
                <a:srgbClr val="FFC000"/>
              </a:solidFill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solidFill>
                  <a:srgbClr val="FFC000"/>
                </a:solidFill>
              </a:rPr>
              <a:t>Ситуация отражается в материальных следах,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будущих вещественных доказательствах</a:t>
            </a:r>
            <a:r>
              <a:rPr lang="en-US" sz="2400" b="1" dirty="0" smtClean="0">
                <a:solidFill>
                  <a:srgbClr val="FFC000"/>
                </a:solidFill>
              </a:rPr>
              <a:t>;</a:t>
            </a:r>
            <a:endParaRPr lang="ru-RU" sz="2400" b="1" dirty="0" smtClean="0">
              <a:solidFill>
                <a:srgbClr val="FFC000"/>
              </a:solidFill>
            </a:endParaRPr>
          </a:p>
          <a:p>
            <a:endParaRPr lang="ru-RU" sz="2400" b="1" dirty="0" smtClean="0">
              <a:solidFill>
                <a:srgbClr val="FFC000"/>
              </a:solidFill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solidFill>
                  <a:srgbClr val="FFC000"/>
                </a:solidFill>
              </a:rPr>
              <a:t>Ситуация отражается в сознании людей, участников и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о</a:t>
            </a:r>
            <a:r>
              <a:rPr lang="ru-RU" sz="2400" b="1" dirty="0" smtClean="0">
                <a:solidFill>
                  <a:srgbClr val="FFC000"/>
                </a:solidFill>
              </a:rPr>
              <a:t>чевидцев происшествия, сохраняя в их памяти 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идеальные следы. 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0716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64704"/>
            <a:ext cx="8031366" cy="353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Одним из подходов к поиску и анализу преступного действия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является подход через личность преступника, ее качества.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Именно через личность осуществляется </a:t>
            </a:r>
          </a:p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сложное взаимодействие </a:t>
            </a:r>
          </a:p>
          <a:p>
            <a:pPr algn="ctr"/>
            <a:endParaRPr lang="ru-RU" sz="2400" b="1" dirty="0" smtClean="0">
              <a:solidFill>
                <a:srgbClr val="FFC0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FFC000"/>
                </a:solidFill>
              </a:rPr>
              <a:t>«причина – среда – ситуация – </a:t>
            </a:r>
          </a:p>
          <a:p>
            <a:pPr algn="ctr"/>
            <a:r>
              <a:rPr lang="ru-RU" sz="4000" b="1" dirty="0" smtClean="0">
                <a:solidFill>
                  <a:srgbClr val="FFC000"/>
                </a:solidFill>
              </a:rPr>
              <a:t>личность – деяние – сокрытие»</a:t>
            </a:r>
            <a:endParaRPr lang="ru-RU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9820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30385"/>
            <a:ext cx="83404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Сущность «личностного подхода» в криминалистике </a:t>
            </a:r>
          </a:p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заключается в конкретном анализе способа, механизма «включения» личности в преступное поведение, формировании и реализации цели </a:t>
            </a:r>
          </a:p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и мотива преступления. 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332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732283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Можно выделить следующую иерархию криминогенной</a:t>
            </a:r>
          </a:p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причинности</a:t>
            </a:r>
            <a:r>
              <a:rPr lang="en-US" sz="2400" b="1" dirty="0" smtClean="0">
                <a:solidFill>
                  <a:srgbClr val="FFC000"/>
                </a:solidFill>
              </a:rPr>
              <a:t>:</a:t>
            </a:r>
            <a:r>
              <a:rPr lang="ru-RU" sz="2400" b="1" dirty="0" smtClean="0">
                <a:solidFill>
                  <a:srgbClr val="FFC000"/>
                </a:solidFill>
              </a:rPr>
              <a:t>  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480528"/>
            <a:ext cx="8618065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400" b="1" dirty="0" smtClean="0">
                <a:solidFill>
                  <a:srgbClr val="FFC000"/>
                </a:solidFill>
              </a:rPr>
              <a:t>общие причины и условия преступности</a:t>
            </a:r>
            <a:r>
              <a:rPr lang="en-US" sz="2400" b="1" dirty="0" smtClean="0">
                <a:solidFill>
                  <a:srgbClr val="FFC000"/>
                </a:solidFill>
              </a:rPr>
              <a:t>;</a:t>
            </a:r>
            <a:endParaRPr lang="ru-RU" sz="2400" b="1" dirty="0" smtClean="0">
              <a:solidFill>
                <a:srgbClr val="FFC000"/>
              </a:solidFill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solidFill>
                  <a:srgbClr val="FFC000"/>
                </a:solidFill>
              </a:rPr>
              <a:t>проявление общих причин и условий на уровне определенной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общности, системы (среды)</a:t>
            </a:r>
            <a:r>
              <a:rPr lang="en-US" sz="2400" b="1" dirty="0" smtClean="0">
                <a:solidFill>
                  <a:srgbClr val="FFC000"/>
                </a:solidFill>
              </a:rPr>
              <a:t>;</a:t>
            </a:r>
            <a:endParaRPr lang="ru-RU" sz="2400" b="1" dirty="0" smtClean="0">
              <a:solidFill>
                <a:srgbClr val="FFC000"/>
              </a:solidFill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solidFill>
                  <a:srgbClr val="FFC000"/>
                </a:solidFill>
              </a:rPr>
              <a:t>взаимодействие локальной среды (системы) и личности, как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причина и условие формирования криминогенных черт и свойств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выраженных в ориентации личности (неустойчивой, устойчивой)</a:t>
            </a:r>
            <a:r>
              <a:rPr lang="en-US" sz="2400" b="1" dirty="0" smtClean="0">
                <a:solidFill>
                  <a:srgbClr val="FFC000"/>
                </a:solidFill>
              </a:rPr>
              <a:t>;</a:t>
            </a:r>
            <a:endParaRPr lang="ru-RU" sz="2400" b="1" dirty="0" smtClean="0">
              <a:solidFill>
                <a:srgbClr val="FFC000"/>
              </a:solidFill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solidFill>
                  <a:srgbClr val="FFC000"/>
                </a:solidFill>
              </a:rPr>
              <a:t>взаимодействие личности (ее ориентация, мотивы, цели) 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с ситуацией и поводом как непосредственные причины и 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условия преступления.  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6810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3424" y="764704"/>
            <a:ext cx="83529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В психологическом феномене преступления можно</a:t>
            </a:r>
          </a:p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увидеть: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возможность реализовать свои амбиции, концепции,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теории...;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возможность настоять на своем, даже при наличии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сопротивления...;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соотношение максимальной силы воздействия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субъекта при максимальном сопротивлении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жертв;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неформальную власть, позволяющую субъекту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быть самим собой;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6837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форму активного самовыражения?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свободу выбора без границ;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преодоление границ риска;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проявление правового нигилизма;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реакцию на стимул...;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процесс достижения намеченного эффекта;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результат достижения;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конфликт, стресс, аффект, </a:t>
            </a:r>
            <a:r>
              <a:rPr lang="ru-RU" sz="2400" b="1" dirty="0" err="1" smtClean="0">
                <a:solidFill>
                  <a:srgbClr val="FFC000"/>
                </a:solidFill>
              </a:rPr>
              <a:t>фрустарцию</a:t>
            </a:r>
            <a:r>
              <a:rPr lang="ru-RU" sz="2400" b="1" dirty="0" smtClean="0">
                <a:solidFill>
                  <a:srgbClr val="FFC000"/>
                </a:solidFill>
              </a:rPr>
              <a:t>, кризис;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эйфорию ... счастье;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принуждение, угнетение, насилие;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5047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4346"/>
            <a:ext cx="7992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- сопротивление, противодействие, </a:t>
            </a:r>
            <a:r>
              <a:rPr lang="ru-RU" sz="2400" b="1" dirty="0" err="1" smtClean="0">
                <a:solidFill>
                  <a:srgbClr val="FFC000"/>
                </a:solidFill>
              </a:rPr>
              <a:t>контрпринуждение</a:t>
            </a:r>
            <a:r>
              <a:rPr lang="ru-RU" sz="2400" b="1" dirty="0" smtClean="0">
                <a:solidFill>
                  <a:srgbClr val="FFC000"/>
                </a:solidFill>
              </a:rPr>
              <a:t>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руководство, лидерство, авторитет, влияние;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компромиссы, договоренности, паритеты, равенство;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солидарность;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564904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- раскол, разрушение;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примирение, раздел сфер влияния;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раскаяние, сожаление, кризис, надежду...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5708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96752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Феномен преступления осуществляется на фоне условий: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Субъективные условия: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сильная воля; 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физическая выносливость; 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высокий уровень психологической защиты; 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аргументированная для себя и других мотивация</a:t>
            </a:r>
            <a:r>
              <a:rPr lang="en-US" sz="2400" b="1" dirty="0" smtClean="0">
                <a:solidFill>
                  <a:srgbClr val="FFC000"/>
                </a:solidFill>
              </a:rPr>
              <a:t>;</a:t>
            </a:r>
            <a:endParaRPr lang="ru-RU" sz="2400" b="1" dirty="0" smtClean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• субъективные психологические барьеры, страх,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боязнь потерять личные значимые ценности,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внутренняя культура...;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интеллектуальный уровень развития.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5211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4187" y="476672"/>
            <a:ext cx="83529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Объективные условия: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благоприятная ситуация (например: «Сегодня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рано, а завтра поздно...»);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экономические факторы («Кто платит, тот и заказывает ...»);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правовые регламенты («Все, что не запрещено,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можно ... если нельзя, но очень хочется, то тоже 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«можно..»);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материальные факторы (техника, оружие, </a:t>
            </a:r>
            <a:r>
              <a:rPr lang="ru-RU" sz="2400" b="1" dirty="0" err="1" smtClean="0">
                <a:solidFill>
                  <a:srgbClr val="FFC000"/>
                </a:solidFill>
              </a:rPr>
              <a:t>cpeдства</a:t>
            </a:r>
            <a:r>
              <a:rPr lang="ru-RU" sz="2400" b="1" dirty="0" smtClean="0">
                <a:solidFill>
                  <a:srgbClr val="FFC000"/>
                </a:solidFill>
              </a:rPr>
              <a:t> связи...);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организационные (разумное распределение ролей, командование);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стратегические и тактические методы...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861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«Криминалистика — это наука о закономерностях механизма преступления, возникновения информации о преступлении и</a:t>
            </a:r>
          </a:p>
          <a:p>
            <a:r>
              <a:rPr lang="ru-RU" sz="3200" b="1" dirty="0" smtClean="0">
                <a:solidFill>
                  <a:srgbClr val="FFC000"/>
                </a:solidFill>
              </a:rPr>
              <a:t>его участниках, исследования, оценки и использования доказательств и основанных на познании этих закономерностей специальных средствах и методах судебного исследования и предотвращения преступлений»</a:t>
            </a:r>
            <a:endParaRPr lang="ru-RU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5099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10614"/>
            <a:ext cx="8208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Эмоциональные реакции субъекта преступления</a:t>
            </a:r>
            <a:r>
              <a:rPr lang="en-US" sz="2400" b="1" dirty="0" smtClean="0">
                <a:solidFill>
                  <a:srgbClr val="FFC000"/>
                </a:solidFill>
              </a:rPr>
              <a:t>:</a:t>
            </a:r>
            <a:endParaRPr lang="ru-RU" sz="2400" b="1" dirty="0" smtClean="0">
              <a:solidFill>
                <a:srgbClr val="FFC000"/>
              </a:solidFill>
            </a:endParaRPr>
          </a:p>
          <a:p>
            <a:endParaRPr lang="ru-RU" sz="2400" b="1" dirty="0" smtClean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- послушание, противодействие, ненависть, злоба, недовольство;</a:t>
            </a: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solidFill>
                  <a:srgbClr val="FFC000"/>
                </a:solidFill>
              </a:rPr>
              <a:t>согласие, бездействие, кризис, самоубийство, потеря чести и самоуважения</a:t>
            </a:r>
            <a:r>
              <a:rPr lang="en-US" sz="2400" b="1" dirty="0" smtClean="0">
                <a:solidFill>
                  <a:srgbClr val="FFC000"/>
                </a:solidFill>
              </a:rPr>
              <a:t>;</a:t>
            </a:r>
            <a:endParaRPr lang="ru-RU" sz="2400" b="1" dirty="0" smtClean="0">
              <a:solidFill>
                <a:srgbClr val="FFC000"/>
              </a:solidFill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solidFill>
                  <a:srgbClr val="FFC000"/>
                </a:solidFill>
              </a:rPr>
              <a:t>любовь к носителю власти, уважение, восторг, эйфория</a:t>
            </a:r>
            <a:r>
              <a:rPr lang="en-US" sz="2400" b="1" dirty="0" smtClean="0">
                <a:solidFill>
                  <a:srgbClr val="FFC000"/>
                </a:solidFill>
              </a:rPr>
              <a:t>;</a:t>
            </a:r>
            <a:endParaRPr lang="ru-RU" sz="2400" b="1" dirty="0" smtClean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- </a:t>
            </a:r>
            <a:r>
              <a:rPr lang="ru-RU" sz="2400" b="1" dirty="0">
                <a:solidFill>
                  <a:srgbClr val="FFC000"/>
                </a:solidFill>
              </a:rPr>
              <a:t>оптимизм, пессимизм;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энтузиазм</a:t>
            </a:r>
            <a:r>
              <a:rPr lang="ru-RU" sz="2400" b="1" dirty="0">
                <a:solidFill>
                  <a:srgbClr val="FFC000"/>
                </a:solidFill>
              </a:rPr>
              <a:t>, взвинченность, равнодушие, нейтральность;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тревожность</a:t>
            </a:r>
            <a:r>
              <a:rPr lang="ru-RU" sz="2400" b="1" dirty="0">
                <a:solidFill>
                  <a:srgbClr val="FFC000"/>
                </a:solidFill>
              </a:rPr>
              <a:t>, обеспокоенность, подавленность,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растерянность;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отчаяние</a:t>
            </a:r>
            <a:r>
              <a:rPr lang="ru-RU" sz="2400" b="1" dirty="0">
                <a:solidFill>
                  <a:srgbClr val="FFC000"/>
                </a:solidFill>
              </a:rPr>
              <a:t>, упадничество, трагичность, </a:t>
            </a:r>
            <a:r>
              <a:rPr lang="ru-RU" sz="2400" b="1" dirty="0" err="1" smtClean="0">
                <a:solidFill>
                  <a:srgbClr val="FFC000"/>
                </a:solidFill>
              </a:rPr>
              <a:t>затравленность</a:t>
            </a:r>
            <a:r>
              <a:rPr lang="ru-RU" sz="2400" b="1" dirty="0">
                <a:solidFill>
                  <a:srgbClr val="FFC000"/>
                </a:solidFill>
              </a:rPr>
              <a:t>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доверие</a:t>
            </a:r>
            <a:r>
              <a:rPr lang="ru-RU" sz="2400" b="1" dirty="0">
                <a:solidFill>
                  <a:srgbClr val="FFC000"/>
                </a:solidFill>
              </a:rPr>
              <a:t>, скептицизм, подозрительность;</a:t>
            </a:r>
          </a:p>
        </p:txBody>
      </p:sp>
    </p:spTree>
    <p:extLst>
      <p:ext uri="{BB962C8B-B14F-4D97-AF65-F5344CB8AC3E}">
        <p14:creationId xmlns:p14="http://schemas.microsoft.com/office/powerpoint/2010/main" val="30943820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1489" y="620688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- романтичность, увлеченность;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безнадежность, бесперспективность;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миролюбие - агрессивность;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благожелательность - враждебность;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возмездие - мстительность;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верность, преданность;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разочарованность, </a:t>
            </a:r>
            <a:r>
              <a:rPr lang="ru-RU" sz="2400" b="1" dirty="0" err="1" smtClean="0">
                <a:solidFill>
                  <a:srgbClr val="FFC000"/>
                </a:solidFill>
              </a:rPr>
              <a:t>огорченность</a:t>
            </a:r>
            <a:r>
              <a:rPr lang="ru-RU" sz="2400" b="1" dirty="0" smtClean="0">
                <a:solidFill>
                  <a:srgbClr val="FFC000"/>
                </a:solidFill>
              </a:rPr>
              <a:t>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подлость, злопамятность, ненависть;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конфликтность, свирепость, ярость;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- накопление положительных или отрицательных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эмоций.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52928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404664"/>
            <a:ext cx="36102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Мотивы преступления: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268760"/>
            <a:ext cx="835292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честолюбие; озлобленность; беззаботность;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сопричастность; униженность; бесстыдство;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агрессивность; злопамятность; безудержность;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жадность; завистливость; злонамеренность</a:t>
            </a:r>
            <a:r>
              <a:rPr lang="en-US" sz="2800" b="1" dirty="0" smtClean="0">
                <a:solidFill>
                  <a:srgbClr val="FFC000"/>
                </a:solidFill>
              </a:rPr>
              <a:t>;</a:t>
            </a:r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корыстолюбие; ранимость; лицемерие;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ненависть; греховность; продажность,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жестокость; настороженность;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581128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C000"/>
                </a:solidFill>
              </a:rPr>
              <a:t>Мотивация может быть самой разнообразной. Но мотив определяется целью.</a:t>
            </a:r>
            <a:endParaRPr lang="ru-RU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0356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64703"/>
            <a:ext cx="75440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Традиционный подход к методологии криминалистики</a:t>
            </a:r>
          </a:p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во всех учебниках предполагает четыре группы методов</a:t>
            </a:r>
            <a:r>
              <a:rPr lang="en-US" sz="2400" b="1" dirty="0" smtClean="0">
                <a:solidFill>
                  <a:srgbClr val="FFC000"/>
                </a:solidFill>
              </a:rPr>
              <a:t>: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204864"/>
            <a:ext cx="80648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- всеобщий метод познания (диалектический);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общенаучные методы;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</a:t>
            </a:r>
            <a:r>
              <a:rPr lang="ru-RU" sz="2800" b="1" dirty="0" err="1" smtClean="0">
                <a:solidFill>
                  <a:srgbClr val="FFC000"/>
                </a:solidFill>
              </a:rPr>
              <a:t>частнонаучные</a:t>
            </a:r>
            <a:r>
              <a:rPr lang="ru-RU" sz="2800" b="1" dirty="0" smtClean="0">
                <a:solidFill>
                  <a:srgbClr val="FFC000"/>
                </a:solidFill>
              </a:rPr>
              <a:t> методы;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- специальные методы.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78206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7262" y="1052736"/>
            <a:ext cx="813690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Криминалистическая </a:t>
            </a:r>
            <a:r>
              <a:rPr lang="ru-RU" sz="2800" b="1" dirty="0" err="1" smtClean="0">
                <a:solidFill>
                  <a:srgbClr val="FFC000"/>
                </a:solidFill>
              </a:rPr>
              <a:t>ситуалогия</a:t>
            </a:r>
            <a:r>
              <a:rPr lang="ru-RU" sz="2800" b="1" dirty="0" smtClean="0">
                <a:solidFill>
                  <a:srgbClr val="FFC000"/>
                </a:solidFill>
              </a:rPr>
              <a:t> — частная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криминалистическая теория. 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С позиции практической криминалистики, это интегративная методология, обеспечивающая суммируемый гармоничный синтез методов для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решения задач, порождаемых криминалистическими ситуациями.</a:t>
            </a:r>
          </a:p>
        </p:txBody>
      </p:sp>
    </p:spTree>
    <p:extLst>
      <p:ext uri="{BB962C8B-B14F-4D97-AF65-F5344CB8AC3E}">
        <p14:creationId xmlns:p14="http://schemas.microsoft.com/office/powerpoint/2010/main" val="174422671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Методы криминалистической </a:t>
            </a:r>
            <a:r>
              <a:rPr lang="ru-RU" sz="2400" b="1" dirty="0" err="1" smtClean="0">
                <a:solidFill>
                  <a:srgbClr val="FFC000"/>
                </a:solidFill>
              </a:rPr>
              <a:t>ситуалогии</a:t>
            </a:r>
            <a:r>
              <a:rPr lang="ru-RU" sz="2400" b="1" dirty="0" smtClean="0">
                <a:solidFill>
                  <a:srgbClr val="FFC000"/>
                </a:solidFill>
              </a:rPr>
              <a:t> можно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условно разделить на семь групп: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1. Стратегические </a:t>
            </a:r>
            <a:r>
              <a:rPr lang="ru-RU" sz="2400" b="1" dirty="0" err="1" smtClean="0">
                <a:solidFill>
                  <a:srgbClr val="FFC000"/>
                </a:solidFill>
              </a:rPr>
              <a:t>ситуалогические</a:t>
            </a:r>
            <a:r>
              <a:rPr lang="ru-RU" sz="2400" b="1" dirty="0" smtClean="0">
                <a:solidFill>
                  <a:srgbClr val="FFC000"/>
                </a:solidFill>
              </a:rPr>
              <a:t> методы.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2. Тактические методы </a:t>
            </a:r>
            <a:r>
              <a:rPr lang="ru-RU" sz="2400" b="1" dirty="0" err="1" smtClean="0">
                <a:solidFill>
                  <a:srgbClr val="FFC000"/>
                </a:solidFill>
              </a:rPr>
              <a:t>ситуалогического</a:t>
            </a:r>
            <a:r>
              <a:rPr lang="ru-RU" sz="2400" b="1" dirty="0" smtClean="0">
                <a:solidFill>
                  <a:srgbClr val="FFC000"/>
                </a:solidFill>
              </a:rPr>
              <a:t> анализа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(методы </a:t>
            </a:r>
            <a:r>
              <a:rPr lang="ru-RU" sz="2400" b="1" dirty="0" err="1" smtClean="0">
                <a:solidFill>
                  <a:srgbClr val="FFC000"/>
                </a:solidFill>
              </a:rPr>
              <a:t>ситуалогического</a:t>
            </a:r>
            <a:r>
              <a:rPr lang="ru-RU" sz="2400" b="1" dirty="0" smtClean="0">
                <a:solidFill>
                  <a:srgbClr val="FFC000"/>
                </a:solidFill>
              </a:rPr>
              <a:t> анализа личности).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3. Тактические методы </a:t>
            </a:r>
            <a:r>
              <a:rPr lang="ru-RU" sz="2400" b="1" dirty="0" err="1" smtClean="0">
                <a:solidFill>
                  <a:srgbClr val="FFC000"/>
                </a:solidFill>
              </a:rPr>
              <a:t>ситуалогического</a:t>
            </a:r>
            <a:r>
              <a:rPr lang="ru-RU" sz="2400" b="1" dirty="0" smtClean="0">
                <a:solidFill>
                  <a:srgbClr val="FFC000"/>
                </a:solidFill>
              </a:rPr>
              <a:t> синтеза.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4. Инструментальные методы криминалистической</a:t>
            </a:r>
          </a:p>
          <a:p>
            <a:r>
              <a:rPr lang="ru-RU" sz="2400" b="1" dirty="0" err="1" smtClean="0">
                <a:solidFill>
                  <a:srgbClr val="FFC000"/>
                </a:solidFill>
              </a:rPr>
              <a:t>ситуалогии</a:t>
            </a:r>
            <a:r>
              <a:rPr lang="ru-RU" sz="2400" b="1" dirty="0" smtClean="0">
                <a:solidFill>
                  <a:srgbClr val="FFC000"/>
                </a:solidFill>
              </a:rPr>
              <a:t> (правила).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5. </a:t>
            </a:r>
            <a:r>
              <a:rPr lang="ru-RU" sz="2400" b="1" dirty="0" err="1" smtClean="0">
                <a:solidFill>
                  <a:srgbClr val="FFC000"/>
                </a:solidFill>
              </a:rPr>
              <a:t>Ситуалогические</a:t>
            </a:r>
            <a:r>
              <a:rPr lang="ru-RU" sz="2400" b="1" dirty="0" smtClean="0">
                <a:solidFill>
                  <a:srgbClr val="FFC000"/>
                </a:solidFill>
              </a:rPr>
              <a:t> методы преодоления.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6. Креативные методы криминалистической </a:t>
            </a:r>
            <a:r>
              <a:rPr lang="ru-RU" sz="2400" b="1" dirty="0" err="1" smtClean="0">
                <a:solidFill>
                  <a:srgbClr val="FFC000"/>
                </a:solidFill>
              </a:rPr>
              <a:t>ситуалогии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7. Методы </a:t>
            </a:r>
            <a:r>
              <a:rPr lang="ru-RU" sz="2400" b="1" dirty="0" err="1" smtClean="0">
                <a:solidFill>
                  <a:srgbClr val="FFC000"/>
                </a:solidFill>
              </a:rPr>
              <a:t>ситуалогии</a:t>
            </a:r>
            <a:r>
              <a:rPr lang="ru-RU" sz="2400" b="1" dirty="0" smtClean="0">
                <a:solidFill>
                  <a:srgbClr val="FFC000"/>
                </a:solidFill>
              </a:rPr>
              <a:t> противодействия (</a:t>
            </a:r>
            <a:r>
              <a:rPr lang="ru-RU" sz="2400" b="1" dirty="0" err="1" smtClean="0">
                <a:solidFill>
                  <a:srgbClr val="FFC000"/>
                </a:solidFill>
              </a:rPr>
              <a:t>антикриминалистики</a:t>
            </a:r>
            <a:r>
              <a:rPr lang="ru-RU" sz="2400" b="1" dirty="0" smtClean="0">
                <a:solidFill>
                  <a:srgbClr val="FFC0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948521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7545" y="2132856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Ситуация — это системная модель, которая</a:t>
            </a:r>
          </a:p>
          <a:p>
            <a:r>
              <a:rPr lang="ru-RU" sz="3200" b="1" dirty="0" smtClean="0">
                <a:solidFill>
                  <a:srgbClr val="FFC000"/>
                </a:solidFill>
              </a:rPr>
              <a:t>имеет потенциальную динамичность.</a:t>
            </a:r>
            <a:endParaRPr lang="ru-RU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28302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2607" y="332656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КЛАССИФИКАЦИЯ </a:t>
            </a:r>
          </a:p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КРИМИНАЛЬНО-КРИМИНАЛИСТИЧЕСКИХ СИТУАЦИЙ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24744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исходные; кульминационные; последующие; простые — сложные; статистические — динамические; системные — структурные; неупорядоченные; открытые — закрытые; логические (стандартные);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креативные (творческие); проблемные; тактические; стратегические;</a:t>
            </a:r>
          </a:p>
          <a:p>
            <a:r>
              <a:rPr lang="ru-RU" sz="2000" b="1" dirty="0" err="1" smtClean="0">
                <a:solidFill>
                  <a:srgbClr val="FFC000"/>
                </a:solidFill>
              </a:rPr>
              <a:t>посткриминальные</a:t>
            </a:r>
            <a:r>
              <a:rPr lang="ru-RU" sz="2000" b="1" dirty="0" smtClean="0">
                <a:solidFill>
                  <a:srgbClr val="FFC000"/>
                </a:solidFill>
              </a:rPr>
              <a:t>; предрасполагающие; блокирующие; подготовительные;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формирующие умысел, мотив, цель, способ...; </a:t>
            </a:r>
            <a:r>
              <a:rPr lang="ru-RU" sz="2000" b="1" dirty="0" err="1" smtClean="0">
                <a:solidFill>
                  <a:srgbClr val="FFC000"/>
                </a:solidFill>
              </a:rPr>
              <a:t>виктимологические</a:t>
            </a:r>
            <a:r>
              <a:rPr lang="ru-RU" sz="2000" b="1" dirty="0" smtClean="0">
                <a:solidFill>
                  <a:srgbClr val="FFC000"/>
                </a:solidFill>
              </a:rPr>
              <a:t>;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превентивные (предупредительные);</a:t>
            </a:r>
            <a:endParaRPr lang="ru-RU" sz="2000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645023"/>
            <a:ext cx="843999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эмоционально-напряженные (с информационной напряженностью):</a:t>
            </a:r>
          </a:p>
          <a:p>
            <a:r>
              <a:rPr lang="ru-RU" sz="2000" b="1" dirty="0" err="1" smtClean="0">
                <a:solidFill>
                  <a:srgbClr val="FFC000"/>
                </a:solidFill>
              </a:rPr>
              <a:t>фрустрационные</a:t>
            </a:r>
            <a:r>
              <a:rPr lang="ru-RU" sz="2000" b="1" dirty="0" smtClean="0">
                <a:solidFill>
                  <a:srgbClr val="FFC000"/>
                </a:solidFill>
              </a:rPr>
              <a:t>; </a:t>
            </a:r>
            <a:r>
              <a:rPr lang="ru-RU" sz="2000" b="1" dirty="0" err="1" smtClean="0">
                <a:solidFill>
                  <a:srgbClr val="FFC000"/>
                </a:solidFill>
              </a:rPr>
              <a:t>стрессогенные</a:t>
            </a:r>
            <a:r>
              <a:rPr lang="ru-RU" sz="2000" b="1" dirty="0" smtClean="0">
                <a:solidFill>
                  <a:srgbClr val="FFC000"/>
                </a:solidFill>
              </a:rPr>
              <a:t>; </a:t>
            </a:r>
            <a:r>
              <a:rPr lang="ru-RU" sz="2000" b="1" dirty="0" err="1" smtClean="0">
                <a:solidFill>
                  <a:srgbClr val="FFC000"/>
                </a:solidFill>
              </a:rPr>
              <a:t>аффектогенные</a:t>
            </a:r>
            <a:r>
              <a:rPr lang="ru-RU" sz="2000" b="1" dirty="0" smtClean="0">
                <a:solidFill>
                  <a:srgbClr val="FFC000"/>
                </a:solidFill>
              </a:rPr>
              <a:t>; кризисные; конструктивные; </a:t>
            </a:r>
            <a:r>
              <a:rPr lang="ru-RU" sz="2000" b="1" dirty="0" err="1" smtClean="0">
                <a:solidFill>
                  <a:srgbClr val="FFC000"/>
                </a:solidFill>
              </a:rPr>
              <a:t>деконструктивные</a:t>
            </a:r>
            <a:r>
              <a:rPr lang="ru-RU" sz="2000" b="1" dirty="0" smtClean="0">
                <a:solidFill>
                  <a:srgbClr val="FFC000"/>
                </a:solidFill>
              </a:rPr>
              <a:t>, направленные на создание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или разрушение; латентные (скрытые); явные; кумулятивные (накапливающиеся); ситуации тайн, ситуации лжи; ситуации самооговора;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прогнозные (перспективные - ретроактивные); программируемые (общие,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частные); алгоритмизированные; планируемые — непланируемые;</a:t>
            </a:r>
            <a:endParaRPr lang="ru-RU" sz="2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17099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5182" y="1484784"/>
            <a:ext cx="85689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мотивированные — немотивированные; аргументированные -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неаргументированные; объективно обоснованные — необоснованные;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благоприятные — неблагоприятные; рациональные — иррациональные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(по продуманности); интерпретационные (объяснительные);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диагностические (распознавания, определения; различения);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рефлексивные: по глубине, широте, интенсивности, рангу;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рефлексивно-управляемые, подавляемые, конкурентные, конфликтные;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конструктивные — неконструктивные; поисковые; аналитические;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экспрессивные; эмоциональные (позитивные — негативные по окраске);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напряженные (по степени интенсивности):</a:t>
            </a:r>
          </a:p>
          <a:p>
            <a:r>
              <a:rPr lang="ru-RU" sz="2000" b="1" dirty="0" err="1" smtClean="0">
                <a:solidFill>
                  <a:srgbClr val="FFC000"/>
                </a:solidFill>
              </a:rPr>
              <a:t>фрустрационные</a:t>
            </a:r>
            <a:r>
              <a:rPr lang="ru-RU" sz="2000" b="1" dirty="0" smtClean="0">
                <a:solidFill>
                  <a:srgbClr val="FFC000"/>
                </a:solidFill>
              </a:rPr>
              <a:t>, </a:t>
            </a:r>
            <a:r>
              <a:rPr lang="ru-RU" sz="2000" b="1" dirty="0" err="1" smtClean="0">
                <a:solidFill>
                  <a:srgbClr val="FFC000"/>
                </a:solidFill>
              </a:rPr>
              <a:t>стрес</a:t>
            </a:r>
            <a:r>
              <a:rPr lang="ru-RU" sz="2000" b="1" dirty="0" err="1">
                <a:solidFill>
                  <a:srgbClr val="FFC000"/>
                </a:solidFill>
              </a:rPr>
              <a:t>согенные</a:t>
            </a:r>
            <a:r>
              <a:rPr lang="ru-RU" sz="2000" b="1" dirty="0">
                <a:solidFill>
                  <a:srgbClr val="FFC000"/>
                </a:solidFill>
              </a:rPr>
              <a:t>, </a:t>
            </a:r>
            <a:r>
              <a:rPr lang="ru-RU" sz="2000" b="1" dirty="0" err="1" smtClean="0">
                <a:solidFill>
                  <a:srgbClr val="FFC000"/>
                </a:solidFill>
              </a:rPr>
              <a:t>аффектогенные</a:t>
            </a:r>
            <a:r>
              <a:rPr lang="ru-RU" sz="2000" b="1" dirty="0" smtClean="0">
                <a:solidFill>
                  <a:srgbClr val="FFC000"/>
                </a:solidFill>
              </a:rPr>
              <a:t>, кризисные</a:t>
            </a:r>
            <a:r>
              <a:rPr lang="en-US" sz="2000" b="1" dirty="0" smtClean="0">
                <a:solidFill>
                  <a:srgbClr val="FFC000"/>
                </a:solidFill>
              </a:rPr>
              <a:t>;</a:t>
            </a:r>
            <a:endParaRPr lang="ru-RU" sz="2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93971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конфликтные: со строгим соперничеством, без строго соперничества;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тупиковые (с явной безнадежностью, с вероятным обнаружением выхода, с наличием стратегии выхода); лабиринтные; эвристические; идентификационные; кратковременные</a:t>
            </a:r>
            <a:r>
              <a:rPr lang="en-US" sz="2400" b="1" dirty="0" smtClean="0">
                <a:solidFill>
                  <a:srgbClr val="FFC000"/>
                </a:solidFill>
              </a:rPr>
              <a:t>;</a:t>
            </a:r>
            <a:r>
              <a:rPr lang="ru-RU" sz="2400" b="1" dirty="0" smtClean="0">
                <a:solidFill>
                  <a:srgbClr val="FFC000"/>
                </a:solidFill>
              </a:rPr>
              <a:t> долговременные; ядерные — периферийные; инструментальные; формирования психологического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контакта; формирования или разрушения психологической защиты;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разрушения психологических барьеров; разрушения установок на дачу ложных показаний и т.д.; экспрессивные (по степени внешней выраженности);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индивидуальные</a:t>
            </a:r>
            <a:r>
              <a:rPr lang="en-US" sz="2400" b="1" dirty="0" smtClean="0">
                <a:solidFill>
                  <a:srgbClr val="FFC000"/>
                </a:solidFill>
              </a:rPr>
              <a:t>;</a:t>
            </a:r>
            <a:r>
              <a:rPr lang="ru-RU" sz="2400" b="1" dirty="0" smtClean="0">
                <a:solidFill>
                  <a:srgbClr val="FFC000"/>
                </a:solidFill>
              </a:rPr>
              <a:t> групповые;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157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119" y="548680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В идее закономерностей родились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многие направления современной криминалистики,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например типовые модели расследования, алгоритмы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следственных действий, программное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обеспечение версий по отдельным видам преступлений и т.д.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2147" y="3717032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C000"/>
                </a:solidFill>
              </a:rPr>
              <a:t>Вместе с тем криминалистика — это наука о раскрытии преступлений.</a:t>
            </a:r>
            <a:endParaRPr lang="ru-RU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17138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3299" y="1916832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территориальные; локальные; региональные; транснациональные; трансграничные; </a:t>
            </a:r>
            <a:r>
              <a:rPr lang="ru-RU" sz="2400" b="1" dirty="0" err="1" smtClean="0">
                <a:solidFill>
                  <a:srgbClr val="FFC000"/>
                </a:solidFill>
              </a:rPr>
              <a:t>транконтинентальные</a:t>
            </a:r>
            <a:r>
              <a:rPr lang="ru-RU" sz="2400" b="1" dirty="0" smtClean="0">
                <a:solidFill>
                  <a:srgbClr val="FFC000"/>
                </a:solidFill>
              </a:rPr>
              <a:t>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специфические по видам преступлений: экономические,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насильственные...</a:t>
            </a:r>
            <a:r>
              <a:rPr lang="en-US" sz="2400" b="1" dirty="0" smtClean="0">
                <a:solidFill>
                  <a:srgbClr val="FFC000"/>
                </a:solidFill>
              </a:rPr>
              <a:t>;</a:t>
            </a:r>
            <a:r>
              <a:rPr lang="ru-RU" sz="2400" b="1" dirty="0" smtClean="0">
                <a:solidFill>
                  <a:srgbClr val="FFC000"/>
                </a:solidFill>
              </a:rPr>
              <a:t> профессиональные; рецидивные</a:t>
            </a:r>
            <a:r>
              <a:rPr lang="ru-RU" sz="2400" b="1" dirty="0">
                <a:solidFill>
                  <a:srgbClr val="FFC000"/>
                </a:solidFill>
              </a:rPr>
              <a:t>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заказные; случайные; неосторожные; </a:t>
            </a:r>
            <a:r>
              <a:rPr lang="ru-RU" sz="2400" b="1" dirty="0" err="1" smtClean="0">
                <a:solidFill>
                  <a:srgbClr val="FFC000"/>
                </a:solidFill>
              </a:rPr>
              <a:t>эксцессные</a:t>
            </a:r>
            <a:r>
              <a:rPr lang="ru-RU" sz="2400" b="1" dirty="0" smtClean="0">
                <a:solidFill>
                  <a:srgbClr val="FFC000"/>
                </a:solidFill>
              </a:rPr>
              <a:t> (неожиданные для </a:t>
            </a:r>
            <a:r>
              <a:rPr lang="ru-RU" sz="2400" b="1" dirty="0">
                <a:solidFill>
                  <a:srgbClr val="FFC000"/>
                </a:solidFill>
              </a:rPr>
              <a:t>соучастников</a:t>
            </a:r>
            <a:r>
              <a:rPr lang="ru-RU" sz="2400" b="1" dirty="0" smtClean="0">
                <a:solidFill>
                  <a:srgbClr val="FFC000"/>
                </a:solidFill>
              </a:rPr>
              <a:t>); релевантные</a:t>
            </a:r>
            <a:r>
              <a:rPr lang="ru-RU" sz="2400" b="1" dirty="0">
                <a:solidFill>
                  <a:srgbClr val="FFC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763270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332656"/>
            <a:ext cx="42675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Инсценированная ситуация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5464" y="908720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форма психологической защиты; форма выражения эмоций,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реакций; система соподчиненных целей; форма риска;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форма ошибки; форма негативных обстоятельств;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форма выраженного смысла действий; форма навязываемой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версии; тактическая ловушка; форма аргумента (оправдательного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или обвинительного); форма интриги; форма деформированной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реальности;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586376"/>
            <a:ext cx="85008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форма латентности (скрытой информации); носитель информационной неопределенности; способ введения в заблуждение; рефлексивная игра с партнером; иллюзия в следах; тактическая операция с продолжением (инсценировщик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как бы говорит: «Теперь ваш ход...»); отражение «Я-концепции» инсценировщика; явление, процесс незавершенного действия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во времени и пространстве; результат с завершенным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концом.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67891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335846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Динамика раскрытия может быть представлена следующим</a:t>
            </a:r>
          </a:p>
          <a:p>
            <a:r>
              <a:rPr lang="ru-RU" sz="2400" b="1" dirty="0" err="1" smtClean="0">
                <a:solidFill>
                  <a:srgbClr val="FFC000"/>
                </a:solidFill>
              </a:rPr>
              <a:t>мыследействием</a:t>
            </a:r>
            <a:r>
              <a:rPr lang="ru-RU" sz="2400" b="1" dirty="0" smtClean="0">
                <a:solidFill>
                  <a:srgbClr val="FFC000"/>
                </a:solidFill>
              </a:rPr>
              <a:t>: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от фактов — к </a:t>
            </a:r>
            <a:r>
              <a:rPr lang="ru-RU" sz="2400" b="1" dirty="0" err="1" smtClean="0">
                <a:solidFill>
                  <a:srgbClr val="FFC000"/>
                </a:solidFill>
              </a:rPr>
              <a:t>версионным</a:t>
            </a:r>
            <a:r>
              <a:rPr lang="ru-RU" sz="2400" b="1" dirty="0" smtClean="0">
                <a:solidFill>
                  <a:srgbClr val="FFC000"/>
                </a:solidFill>
              </a:rPr>
              <a:t> суждениям о действиях;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от суждений — к анализу эмоциональных состояний: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от анализа состояний — к причинам рождения этих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состояний;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• от анализа причин состояний к системе мотивов и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целей;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от паутины исходных данных — к личности инсценировщика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и личности преступника.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от личности преступника — к механизму преступного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действия;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от механизма преступного действия — к анализу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мотиваций и оценок. 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76752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5776" y="404664"/>
            <a:ext cx="3801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ОБЪЕКТ КРИМИНАЛИСТИКИ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340768"/>
            <a:ext cx="79208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•	преступления и преступность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•	информация о преступлениях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•	предупреждение, раскрытие и расследование преступлений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0032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404664"/>
            <a:ext cx="45913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ПРЕДМЕТ КРИМИНАЛИСТИКИ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27019" y="1196752"/>
            <a:ext cx="27847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ЗАКОНОМЕРНОСТИ: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844824"/>
            <a:ext cx="813690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•	</a:t>
            </a:r>
            <a:r>
              <a:rPr lang="ru-RU" sz="2800" b="1" dirty="0" smtClean="0">
                <a:solidFill>
                  <a:srgbClr val="FFC000"/>
                </a:solidFill>
              </a:rPr>
              <a:t>механизма преступления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•	возникновения информации о преступлении и его участниках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•	собирания, исследования, оценки и использования информации (доказательств)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509120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На основе данных закономерностей разрабатываются криминалистические средства и методы судебного исследования и предотвращения преступлений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84712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476672"/>
            <a:ext cx="46249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СИСТЕМА КРИМИНАЛИСТИКИ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196752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Теоретические и методологические основы криминалистики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50801" y="1988840"/>
            <a:ext cx="39148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Криминалистическая техника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49860" y="2757330"/>
            <a:ext cx="3871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Криминалистическая тактика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630463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Криминалистическая методика расследования преступлений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49319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332656"/>
            <a:ext cx="3789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ЗАДАЧИ КРИМИНАЛИСТИКИ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8768" y="1052736"/>
            <a:ext cx="2303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ОБЩИЕ ЗАДАЧИ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556792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Содействие в раскрытии, расследовании и предупреждении преступлений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00717" y="2386867"/>
            <a:ext cx="3361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СПЕЦИАЛЬНЫЕ ЗАДАЧИ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996952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Изучение преступной деятельности и преступности с криминалистической точки зрения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005064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Изучение судебно-следственной и розыскной деятельности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2535" y="4653136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Совершенствование существующих и разработка новых криминалистических технических средств, тактических приемов и методических рекомендаций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46195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404664"/>
            <a:ext cx="3887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МЕТОДЫ КРИМИНАЛИСТИКИ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91680" y="868002"/>
            <a:ext cx="5666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Всеобщий диалектический метод познания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62299" y="1397967"/>
            <a:ext cx="3523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ОБЩЕНАУЧНЫЕ МЕТОДЫ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2436" y="1875478"/>
            <a:ext cx="79175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Наблюдение, описание, измерение, сравнение, эксперимент,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моделирование, прогнозирование, математические методы. 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7855" y="2720391"/>
            <a:ext cx="81339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Эвристические методы: анализа, синтеза, индукции, дедукции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95347" y="3237468"/>
            <a:ext cx="34596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СПЕЦИАЛЬНЫЕ МЕТОДЫ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56893" y="3733001"/>
            <a:ext cx="37144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Собственно криминалистические</a:t>
            </a:r>
            <a:endParaRPr lang="ru-RU" sz="2000" b="1" dirty="0">
              <a:solidFill>
                <a:srgbClr val="FFC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9077" y="4254337"/>
            <a:ext cx="83242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методы, используемые в судебной фотографии, трасологии, баллистике, почерковедении и других отраслях криминалистической техники</a:t>
            </a:r>
            <a:endParaRPr lang="ru-RU" sz="2000" b="1" dirty="0">
              <a:solidFill>
                <a:srgbClr val="FFC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95347" y="5013176"/>
            <a:ext cx="3254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Заимствованные из других наук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6561" y="5445224"/>
            <a:ext cx="82092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Физические, химические, биологические, антропологические, медицинские,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социологические, статистические и др.</a:t>
            </a:r>
            <a:endParaRPr lang="ru-RU" sz="2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07145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332656"/>
            <a:ext cx="51700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ПРИНЦИПЫ НАУКИ КРИМИНАЛИСТИКИ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340768"/>
            <a:ext cx="7992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Объективности и независимости от идеологических воззрений и установок</a:t>
            </a:r>
            <a:r>
              <a:rPr lang="en-US" sz="2800" b="1" dirty="0" smtClean="0">
                <a:solidFill>
                  <a:srgbClr val="FFC000"/>
                </a:solidFill>
              </a:rPr>
              <a:t>;</a:t>
            </a:r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Историзма и преемственности научных знаний</a:t>
            </a:r>
            <a:r>
              <a:rPr lang="en-US" sz="2800" b="1" dirty="0" smtClean="0">
                <a:solidFill>
                  <a:srgbClr val="FFC000"/>
                </a:solidFill>
              </a:rPr>
              <a:t>;</a:t>
            </a:r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Системности предмета науки</a:t>
            </a:r>
            <a:r>
              <a:rPr lang="en-US" sz="2800" b="1" dirty="0" smtClean="0">
                <a:solidFill>
                  <a:srgbClr val="FFC000"/>
                </a:solidFill>
              </a:rPr>
              <a:t>;</a:t>
            </a:r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Прогрессивного развития. 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39163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6632"/>
            <a:ext cx="5616624" cy="6611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5099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836" y="620688"/>
            <a:ext cx="82089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Криминалистика — это наука, призванная решать задачи, возникающие в борьбе с преступностью, путем изучения преступления, процессов его отражения в окружающем мире и сознании человека и содержания деятельности по расследованию в целях познания закономерностей этих процессов и связей между объектами исследований для разработки методов, средств, приемов и рекомендаций по организации тактической деятельности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по выявлению, расследованию и профилактике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преступлений.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8677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2348880"/>
            <a:ext cx="53655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БЛАГОДАРЮ ЗА ВНИМАНИЕ!!!</a:t>
            </a:r>
            <a:endParaRPr lang="ru-RU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335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Личность в криминалистике существует в нескольких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состояниях: как предпосылка, как результат, как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процесс, как стимул, как ценность как парадокс.</a:t>
            </a:r>
          </a:p>
          <a:p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Если исходить из тезиса, что криминалистика — это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наука о закономерностях совершения и раскрытия преступлений, то следует заметить, что эти закономерности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лежат в психике человека, центрируются в его личности.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60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834" y="1340768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Личность следователя, свидетеля, потерпевшего, обвиняемого нередко рассматривается поверхностно, без погружения в мотивационные процессы, без анализа профессиональных, межличностных отношений, без оценки решений и процессов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их реализации.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453685"/>
      </p:ext>
    </p:extLst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466</TotalTime>
  <Words>3190</Words>
  <Application>Microsoft Office PowerPoint</Application>
  <PresentationFormat>Экран (4:3)</PresentationFormat>
  <Paragraphs>464</Paragraphs>
  <Slides>70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70</vt:i4>
      </vt:variant>
    </vt:vector>
  </HeadingPairs>
  <TitlesOfParts>
    <vt:vector size="71" baseType="lpstr">
      <vt:lpstr>Горизонт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Leon</dc:creator>
  <cp:lastModifiedBy>Л. А. Бушмакина</cp:lastModifiedBy>
  <cp:revision>70</cp:revision>
  <dcterms:created xsi:type="dcterms:W3CDTF">2014-10-19T08:59:32Z</dcterms:created>
  <dcterms:modified xsi:type="dcterms:W3CDTF">2018-12-15T09:58:16Z</dcterms:modified>
</cp:coreProperties>
</file>